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59" r:id="rId7"/>
    <p:sldId id="263" r:id="rId8"/>
    <p:sldId id="264" r:id="rId9"/>
    <p:sldId id="261" r:id="rId10"/>
    <p:sldId id="265" r:id="rId11"/>
    <p:sldId id="267" r:id="rId12"/>
    <p:sldId id="271" r:id="rId13"/>
    <p:sldId id="269" r:id="rId14"/>
    <p:sldId id="268" r:id="rId15"/>
    <p:sldId id="266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DE" altLang="de-DE" sz="6600" dirty="0">
                <a:solidFill>
                  <a:srgbClr val="CCFFFF"/>
                </a:solidFill>
              </a:rPr>
              <a:t>Elternabend</a:t>
            </a:r>
            <a:br>
              <a:rPr lang="de-DE" altLang="de-DE" sz="6600" dirty="0">
                <a:solidFill>
                  <a:srgbClr val="CCFFFF"/>
                </a:solidFill>
              </a:rPr>
            </a:br>
            <a:r>
              <a:rPr lang="de-DE" altLang="de-DE" sz="6600" dirty="0">
                <a:solidFill>
                  <a:srgbClr val="CCFFFF"/>
                </a:solidFill>
              </a:rPr>
              <a:t>3. Klasse</a:t>
            </a:r>
            <a:br>
              <a:rPr lang="de-DE" altLang="de-DE" sz="6600" dirty="0">
                <a:solidFill>
                  <a:srgbClr val="CCFFFF"/>
                </a:solidFill>
              </a:rPr>
            </a:br>
            <a:endParaRPr lang="de-DE" sz="6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rgbClr val="000000"/>
              </a:buClr>
            </a:pPr>
            <a:r>
              <a:rPr lang="de-DE" altLang="de-DE" sz="2400" b="1" dirty="0">
                <a:latin typeface="Century Gothic" panose="020B0502020202020204" pitchFamily="34" charset="0"/>
              </a:rPr>
              <a:t>Grundschule N</a:t>
            </a:r>
            <a:r>
              <a:rPr lang="de-DE" altLang="de-DE" sz="2400" b="1" dirty="0"/>
              <a:t>ü</a:t>
            </a:r>
            <a:r>
              <a:rPr lang="de-DE" altLang="de-DE" sz="2400" b="1" dirty="0">
                <a:latin typeface="Century Gothic" panose="020B0502020202020204" pitchFamily="34" charset="0"/>
              </a:rPr>
              <a:t>rnberg Katzwang </a:t>
            </a:r>
          </a:p>
          <a:p>
            <a:pPr>
              <a:lnSpc>
                <a:spcPct val="80000"/>
              </a:lnSpc>
              <a:buClr>
                <a:srgbClr val="000000"/>
              </a:buClr>
            </a:pPr>
            <a:r>
              <a:rPr lang="de-DE" altLang="de-DE" sz="2400" b="1" dirty="0">
                <a:latin typeface="Century Gothic" panose="020B0502020202020204" pitchFamily="34" charset="0"/>
              </a:rPr>
              <a:t>Schuljahr </a:t>
            </a:r>
            <a:r>
              <a:rPr lang="de-DE" altLang="de-DE" sz="2400" b="1" dirty="0" smtClean="0">
                <a:latin typeface="Century Gothic" panose="020B0502020202020204" pitchFamily="34" charset="0"/>
              </a:rPr>
              <a:t>2016/17</a:t>
            </a:r>
            <a:endParaRPr lang="de-DE" altLang="de-DE" sz="2400" b="1" dirty="0">
              <a:latin typeface="Century Gothic" panose="020B0502020202020204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54383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Fächer: Deutsch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2800" dirty="0" smtClean="0"/>
              <a:t>4 Fachbereich: </a:t>
            </a:r>
            <a:r>
              <a:rPr lang="de-DE" sz="2800" dirty="0"/>
              <a:t>Sprechen </a:t>
            </a:r>
            <a:r>
              <a:rPr lang="de-DE" sz="2800" dirty="0" smtClean="0"/>
              <a:t>und Zuhören, </a:t>
            </a:r>
            <a:r>
              <a:rPr lang="de-DE" sz="2800" dirty="0"/>
              <a:t>Lesen – </a:t>
            </a:r>
            <a:r>
              <a:rPr lang="de-DE" sz="2800" dirty="0" smtClean="0"/>
              <a:t>mit Texten und weiteren </a:t>
            </a:r>
            <a:r>
              <a:rPr lang="de-DE" sz="2800" dirty="0"/>
              <a:t>Medien umgehen, </a:t>
            </a:r>
            <a:r>
              <a:rPr lang="de-DE" sz="2800" dirty="0" smtClean="0"/>
              <a:t>Schreiben, </a:t>
            </a:r>
            <a:r>
              <a:rPr lang="de-DE" sz="2800" dirty="0"/>
              <a:t>Sprachgebrauch und Sprache untersuchen und reflektieren</a:t>
            </a:r>
          </a:p>
          <a:p>
            <a:r>
              <a:rPr lang="de-DE" sz="2800" dirty="0" smtClean="0"/>
              <a:t>Noten in den vier Teilbereichen, Schnitt, alle vier Schnitte, Gesamtschnitt: 4 = Note</a:t>
            </a:r>
          </a:p>
          <a:p>
            <a:r>
              <a:rPr lang="de-DE" sz="2800" dirty="0" smtClean="0"/>
              <a:t>Leseförderung: Lesemeister, </a:t>
            </a:r>
            <a:r>
              <a:rPr lang="de-DE" sz="2800" dirty="0" err="1" smtClean="0"/>
              <a:t>Antolin</a:t>
            </a:r>
            <a:r>
              <a:rPr lang="de-DE" sz="2800" dirty="0" smtClean="0"/>
              <a:t>, Lesestunde, evtl. Floh-Lesefitness (individuelles Feedback), Teilweise im FU, Frau Schmidt differenziert </a:t>
            </a:r>
            <a:endParaRPr lang="de-DE" sz="2800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5605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mathematik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/>
              <a:t>4 Fachbereiche: Zahlen und Operationen; Raum und Form; Größen und Messen; Daten und Zufall</a:t>
            </a:r>
          </a:p>
          <a:p>
            <a:r>
              <a:rPr lang="de-DE" sz="2800" dirty="0" smtClean="0"/>
              <a:t>1x1 ist ganz entscheidend (auswendig! Entlastet!)</a:t>
            </a:r>
          </a:p>
          <a:p>
            <a:r>
              <a:rPr lang="de-DE" sz="2800" dirty="0" smtClean="0"/>
              <a:t>Schriftliche Division</a:t>
            </a:r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7124" y="1337395"/>
            <a:ext cx="11804357" cy="6813070"/>
            <a:chOff x="391" y="1427"/>
            <a:chExt cx="5122" cy="3213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" y="1718"/>
              <a:ext cx="5056" cy="29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391" y="1427"/>
              <a:ext cx="5056" cy="29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de-DE" altLang="de-DE"/>
            </a:p>
          </p:txBody>
        </p:sp>
      </p:grpSp>
    </p:spTree>
    <p:extLst>
      <p:ext uri="{BB962C8B-B14F-4D97-AF65-F5344CB8AC3E}">
        <p14:creationId xmlns:p14="http://schemas.microsoft.com/office/powerpoint/2010/main" val="760546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hsu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www.berdich-schule.de/Fächer/HSU3</a:t>
            </a:r>
          </a:p>
          <a:p>
            <a:r>
              <a:rPr lang="de-DE" sz="2800" dirty="0" smtClean="0"/>
              <a:t>Referate (Note nur auf den Vortrag, Bild gerne auch als .</a:t>
            </a:r>
            <a:r>
              <a:rPr lang="de-DE" sz="2800" dirty="0" err="1" smtClean="0"/>
              <a:t>pptx</a:t>
            </a:r>
            <a:r>
              <a:rPr lang="de-DE" sz="2800" dirty="0" smtClean="0"/>
              <a:t>)</a:t>
            </a:r>
          </a:p>
          <a:p>
            <a:r>
              <a:rPr lang="de-DE" sz="2800" dirty="0" smtClean="0"/>
              <a:t>Evtl. Website über Primolo, wenn wir gut durchkommen, sonst 4.Klasse</a:t>
            </a:r>
          </a:p>
          <a:p>
            <a:r>
              <a:rPr lang="de-DE" sz="2800" dirty="0"/>
              <a:t>Lehrplan (340 Seiten): http://neu.berdich-schule.de/faecher-2</a:t>
            </a:r>
          </a:p>
        </p:txBody>
      </p:sp>
    </p:spTree>
    <p:extLst>
      <p:ext uri="{BB962C8B-B14F-4D97-AF65-F5344CB8AC3E}">
        <p14:creationId xmlns:p14="http://schemas.microsoft.com/office/powerpoint/2010/main" val="700434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Englisch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/>
              <a:t>Spielerisch (Spaß am Fach steht im Vordergrund)</a:t>
            </a:r>
          </a:p>
          <a:p>
            <a:r>
              <a:rPr lang="de-DE" sz="2800" dirty="0"/>
              <a:t>Empfehlung: Okay-Zeitschrift</a:t>
            </a:r>
          </a:p>
          <a:p>
            <a:r>
              <a:rPr lang="de-DE" sz="2800" dirty="0"/>
              <a:t>Papagei „Kay“ und </a:t>
            </a:r>
            <a:r>
              <a:rPr lang="de-DE" sz="2800" dirty="0" err="1"/>
              <a:t>Gruffalo</a:t>
            </a:r>
            <a:endParaRPr lang="de-DE" sz="2800" dirty="0"/>
          </a:p>
          <a:p>
            <a:r>
              <a:rPr lang="de-DE" sz="2800" dirty="0"/>
              <a:t>Kopfhörer nach den Herbstferien (für den Computerraum</a:t>
            </a:r>
            <a:r>
              <a:rPr lang="de-DE" sz="2800" dirty="0" smtClean="0"/>
              <a:t>) BYOD (alt/günstig/nicht versichert)</a:t>
            </a:r>
            <a:endParaRPr lang="de-DE" sz="2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0969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Sport/schwimmen/Kunst/Musik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14-tägiger Wechsel (Termine auf Internetseite)</a:t>
            </a:r>
          </a:p>
          <a:p>
            <a:r>
              <a:rPr lang="de-DE" sz="2800" dirty="0" smtClean="0"/>
              <a:t>Sicherheit: Ketten, Uhren, Ohrringe</a:t>
            </a:r>
          </a:p>
          <a:p>
            <a:r>
              <a:rPr lang="de-DE" sz="2800" dirty="0" smtClean="0"/>
              <a:t>Schwimmen: Fön/Mütze</a:t>
            </a:r>
          </a:p>
          <a:p>
            <a:r>
              <a:rPr lang="de-DE" sz="2800" dirty="0" smtClean="0"/>
              <a:t>Auch bei Kunst alle 14 Tage im Wechsel mit dem Computerraum</a:t>
            </a:r>
          </a:p>
          <a:p>
            <a:r>
              <a:rPr lang="de-DE" sz="2800" dirty="0" smtClean="0"/>
              <a:t>Peter und der Wolf / Frau </a:t>
            </a:r>
            <a:r>
              <a:rPr lang="de-DE" sz="2800" dirty="0" err="1" smtClean="0"/>
              <a:t>Jenstaedt</a:t>
            </a:r>
            <a:r>
              <a:rPr lang="de-DE" sz="2800" dirty="0" smtClean="0"/>
              <a:t> evtl. Besuch des WEG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046203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755073"/>
            <a:ext cx="10131425" cy="907473"/>
          </a:xfrm>
        </p:spPr>
        <p:txBody>
          <a:bodyPr/>
          <a:lstStyle/>
          <a:p>
            <a:r>
              <a:rPr lang="de-DE" dirty="0" smtClean="0"/>
              <a:t>Sonstiges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799" y="1392383"/>
            <a:ext cx="10131425" cy="5465617"/>
          </a:xfrm>
        </p:spPr>
        <p:txBody>
          <a:bodyPr>
            <a:normAutofit/>
          </a:bodyPr>
          <a:lstStyle/>
          <a:p>
            <a:r>
              <a:rPr lang="de-DE" sz="2800" dirty="0"/>
              <a:t>Unterrichtsgänge</a:t>
            </a:r>
          </a:p>
          <a:p>
            <a:r>
              <a:rPr lang="de-DE" sz="2800" dirty="0" smtClean="0"/>
              <a:t>Gesundheitswoche </a:t>
            </a:r>
            <a:endParaRPr lang="de-DE" sz="2800" dirty="0"/>
          </a:p>
          <a:p>
            <a:r>
              <a:rPr lang="de-DE" sz="2800" dirty="0" smtClean="0"/>
              <a:t>Adventsfenster</a:t>
            </a:r>
          </a:p>
          <a:p>
            <a:r>
              <a:rPr lang="de-DE" sz="2800" dirty="0" smtClean="0"/>
              <a:t>Frühlingsbasar</a:t>
            </a:r>
            <a:endParaRPr lang="de-DE" sz="2800" dirty="0"/>
          </a:p>
          <a:p>
            <a:r>
              <a:rPr lang="de-DE" sz="2800" dirty="0" smtClean="0"/>
              <a:t>evtl</a:t>
            </a:r>
            <a:r>
              <a:rPr lang="de-DE" sz="2800" dirty="0"/>
              <a:t>. </a:t>
            </a:r>
            <a:r>
              <a:rPr lang="de-DE" sz="2800" dirty="0" smtClean="0"/>
              <a:t>Schullandheim oder Schulübernachtung (Zusammen mit 3b)</a:t>
            </a:r>
            <a:endParaRPr lang="de-DE" sz="2800" dirty="0"/>
          </a:p>
          <a:p>
            <a:r>
              <a:rPr lang="de-DE" sz="2800" dirty="0" smtClean="0"/>
              <a:t>Klassenkasse (online)</a:t>
            </a:r>
          </a:p>
          <a:p>
            <a:r>
              <a:rPr lang="de-DE" sz="2800" dirty="0" err="1" smtClean="0"/>
              <a:t>Voting</a:t>
            </a:r>
            <a:r>
              <a:rPr lang="de-DE" sz="2800" dirty="0" smtClean="0"/>
              <a:t> (Preis bis zu 5.000 Euro)</a:t>
            </a:r>
          </a:p>
          <a:p>
            <a:r>
              <a:rPr lang="de-DE" sz="2800" dirty="0" smtClean="0"/>
              <a:t>Wahl der Elternsprecher (Mey)</a:t>
            </a:r>
            <a:endParaRPr lang="de-DE" sz="2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9801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Noch fragen?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4785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27365" y="872836"/>
            <a:ext cx="10131425" cy="5569528"/>
          </a:xfrm>
        </p:spPr>
        <p:txBody>
          <a:bodyPr>
            <a:normAutofit fontScale="32500" lnSpcReduction="20000"/>
          </a:bodyPr>
          <a:lstStyle/>
          <a:p>
            <a:pPr>
              <a:spcBef>
                <a:spcPts val="800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de-DE" altLang="de-DE" sz="11100" dirty="0" smtClean="0">
                <a:solidFill>
                  <a:srgbClr val="FFFFFF"/>
                </a:solidFill>
              </a:rPr>
              <a:t>Vorstellung/Kontakt/Kommunikation</a:t>
            </a:r>
          </a:p>
          <a:p>
            <a:pPr>
              <a:spcBef>
                <a:spcPts val="800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de-DE" altLang="de-DE" sz="11100" dirty="0" err="1" smtClean="0">
                <a:solidFill>
                  <a:srgbClr val="FFFFFF"/>
                </a:solidFill>
              </a:rPr>
              <a:t>Klassensitutation</a:t>
            </a:r>
            <a:endParaRPr lang="de-DE" altLang="de-DE" sz="11100" dirty="0" smtClean="0">
              <a:solidFill>
                <a:srgbClr val="FFFFFF"/>
              </a:solidFill>
            </a:endParaRPr>
          </a:p>
          <a:p>
            <a:pPr>
              <a:spcBef>
                <a:spcPts val="800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de-DE" altLang="de-DE" sz="11100" dirty="0" smtClean="0">
                <a:solidFill>
                  <a:srgbClr val="FFFFFF"/>
                </a:solidFill>
              </a:rPr>
              <a:t>Organisatorisches</a:t>
            </a:r>
          </a:p>
          <a:p>
            <a:pPr>
              <a:spcBef>
                <a:spcPts val="800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de-DE" altLang="de-DE" sz="11100" dirty="0" smtClean="0">
                <a:solidFill>
                  <a:srgbClr val="FFFFFF"/>
                </a:solidFill>
              </a:rPr>
              <a:t>Proben und Benotung</a:t>
            </a:r>
          </a:p>
          <a:p>
            <a:pPr>
              <a:spcBef>
                <a:spcPts val="800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de-DE" altLang="de-DE" sz="11100" dirty="0" smtClean="0">
                <a:solidFill>
                  <a:srgbClr val="FFFFFF"/>
                </a:solidFill>
              </a:rPr>
              <a:t>Hausaufgaben</a:t>
            </a:r>
            <a:endParaRPr lang="de-DE" altLang="de-DE" sz="11100" dirty="0">
              <a:solidFill>
                <a:srgbClr val="FFFFFF"/>
              </a:solidFill>
            </a:endParaRPr>
          </a:p>
          <a:p>
            <a:pPr>
              <a:spcBef>
                <a:spcPts val="800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de-DE" altLang="de-DE" sz="11100" dirty="0" smtClean="0">
                <a:solidFill>
                  <a:srgbClr val="FFFFFF"/>
                </a:solidFill>
              </a:rPr>
              <a:t>Fächer</a:t>
            </a:r>
            <a:endParaRPr lang="de-DE" altLang="de-DE" sz="11100" dirty="0">
              <a:solidFill>
                <a:srgbClr val="FFFFFF"/>
              </a:solidFill>
            </a:endParaRPr>
          </a:p>
          <a:p>
            <a:pPr>
              <a:spcBef>
                <a:spcPts val="800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de-DE" altLang="de-DE" sz="11100" dirty="0">
                <a:solidFill>
                  <a:srgbClr val="FFFFFF"/>
                </a:solidFill>
              </a:rPr>
              <a:t>Sonstiges</a:t>
            </a:r>
          </a:p>
          <a:p>
            <a:pPr>
              <a:spcBef>
                <a:spcPts val="800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de-DE" altLang="de-DE" sz="11100" dirty="0">
                <a:solidFill>
                  <a:srgbClr val="FFFFFF"/>
                </a:solidFill>
              </a:rPr>
              <a:t>Fragen und Antworten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1502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1" y="401783"/>
            <a:ext cx="10131425" cy="782782"/>
          </a:xfrm>
        </p:spPr>
        <p:txBody>
          <a:bodyPr>
            <a:normAutofit fontScale="90000"/>
          </a:bodyPr>
          <a:lstStyle/>
          <a:p>
            <a:r>
              <a:rPr lang="de-DE" altLang="de-DE" sz="4000" dirty="0">
                <a:solidFill>
                  <a:srgbClr val="CCFFFF"/>
                </a:solidFill>
              </a:rPr>
              <a:t>Vorstellung/Kontakt</a:t>
            </a:r>
            <a:r>
              <a:rPr lang="de-DE" altLang="de-DE" dirty="0">
                <a:solidFill>
                  <a:srgbClr val="CCFFFF"/>
                </a:solidFill>
              </a:rPr>
              <a:t/>
            </a:r>
            <a:br>
              <a:rPr lang="de-DE" altLang="de-DE" dirty="0">
                <a:solidFill>
                  <a:srgbClr val="CCFFFF"/>
                </a:solidFill>
              </a:rPr>
            </a:b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685801" y="1436454"/>
            <a:ext cx="10131425" cy="50603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SzPct val="100000"/>
              <a:defRPr/>
            </a:pPr>
            <a:r>
              <a:rPr lang="de-DE" altLang="de-DE" sz="2800" dirty="0" smtClean="0"/>
              <a:t>38, </a:t>
            </a:r>
            <a:r>
              <a:rPr lang="de-DE" altLang="de-DE" sz="2800" dirty="0"/>
              <a:t>drei </a:t>
            </a:r>
            <a:r>
              <a:rPr lang="de-DE" altLang="de-DE" sz="2800" dirty="0" smtClean="0"/>
              <a:t>Kinder (2, 7 und 11) Theaterlehrer, </a:t>
            </a:r>
            <a:r>
              <a:rPr lang="de-DE" altLang="de-DE" sz="2800" dirty="0"/>
              <a:t>Beratungslehrer, </a:t>
            </a:r>
            <a:r>
              <a:rPr lang="de-DE" altLang="de-DE" sz="2800" dirty="0" smtClean="0"/>
              <a:t>ehem. Handballtrainer (18 Jahre lang) =&gt; Handball </a:t>
            </a:r>
            <a:r>
              <a:rPr lang="de-DE" altLang="de-DE" sz="2800" dirty="0" smtClean="0"/>
              <a:t>AG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defRPr/>
            </a:pPr>
            <a:r>
              <a:rPr lang="de-DE" altLang="de-DE" sz="2800" dirty="0"/>
              <a:t>Elternsprechabend (max. 10 bis 15 min</a:t>
            </a:r>
            <a:r>
              <a:rPr lang="de-DE" altLang="de-DE" sz="2800" dirty="0" smtClean="0"/>
              <a:t>)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defRPr/>
            </a:pPr>
            <a:r>
              <a:rPr lang="de-DE" altLang="de-DE" sz="2800" dirty="0"/>
              <a:t>Sprechstunde: Montag 11.30 bis 12.10 Uhr</a:t>
            </a:r>
            <a:br>
              <a:rPr lang="de-DE" altLang="de-DE" sz="2800" dirty="0"/>
            </a:br>
            <a:r>
              <a:rPr lang="de-DE" altLang="de-DE" sz="2800" dirty="0"/>
              <a:t>(vorher bitte anmelden über Kontaktheft oder per Email</a:t>
            </a:r>
            <a:r>
              <a:rPr lang="de-DE" altLang="de-DE" sz="2800" dirty="0" smtClean="0"/>
              <a:t>)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Font typeface="Arial" panose="020B0604020202020204" pitchFamily="34" charset="0"/>
              <a:buChar char="•"/>
              <a:defRPr/>
            </a:pPr>
            <a:r>
              <a:rPr lang="de-DE" altLang="de-DE" sz="2800" dirty="0"/>
              <a:t>evtl. auch mal Fr 8.40 Uhr (Sprechstunde BL) oder Mi 13.00 Uhr  </a:t>
            </a:r>
            <a:br>
              <a:rPr lang="de-DE" altLang="de-DE" sz="2800" dirty="0"/>
            </a:br>
            <a:r>
              <a:rPr lang="de-DE" altLang="de-DE" sz="2800" dirty="0"/>
              <a:t>    möglich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Font typeface="Arial" panose="020B0604020202020204" pitchFamily="34" charset="0"/>
              <a:buChar char="•"/>
              <a:defRPr/>
            </a:pPr>
            <a:r>
              <a:rPr lang="de-DE" altLang="de-DE" sz="2800" dirty="0" smtClean="0"/>
              <a:t>per </a:t>
            </a:r>
            <a:r>
              <a:rPr lang="de-DE" altLang="de-DE" sz="2800" dirty="0"/>
              <a:t>Email: berdich-katzwang@web.de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defRPr/>
            </a:pPr>
            <a:r>
              <a:rPr lang="de-DE" altLang="de-DE" sz="2800" dirty="0" smtClean="0"/>
              <a:t>Telefonsprechstunde (auch </a:t>
            </a:r>
            <a:r>
              <a:rPr lang="de-DE" altLang="de-DE" sz="2800" dirty="0"/>
              <a:t>per Kontaktheft anmelden: Anruf ca. 20 Uhr</a:t>
            </a:r>
            <a:r>
              <a:rPr lang="de-DE" altLang="de-DE" sz="2800" dirty="0" smtClean="0"/>
              <a:t>)</a:t>
            </a:r>
            <a:endParaRPr lang="de-DE" altLang="de-DE" sz="2800" dirty="0"/>
          </a:p>
        </p:txBody>
      </p:sp>
    </p:spTree>
    <p:extLst>
      <p:ext uri="{BB962C8B-B14F-4D97-AF65-F5344CB8AC3E}">
        <p14:creationId xmlns:p14="http://schemas.microsoft.com/office/powerpoint/2010/main" val="2292858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21085"/>
            <a:ext cx="10131425" cy="922867"/>
          </a:xfrm>
        </p:spPr>
        <p:txBody>
          <a:bodyPr/>
          <a:lstStyle/>
          <a:p>
            <a:r>
              <a:rPr lang="de-DE" dirty="0" smtClean="0"/>
              <a:t>Die klasse und Abläufe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443952"/>
            <a:ext cx="10131425" cy="4861406"/>
          </a:xfrm>
        </p:spPr>
        <p:txBody>
          <a:bodyPr>
            <a:normAutofit/>
          </a:bodyPr>
          <a:lstStyle/>
          <a:p>
            <a:r>
              <a:rPr lang="de-DE" sz="3200" dirty="0"/>
              <a:t>Umstellung auf neue Lehrkraft (andere Regeln und Rituale)</a:t>
            </a:r>
          </a:p>
          <a:p>
            <a:r>
              <a:rPr lang="de-DE" sz="3200" dirty="0" smtClean="0"/>
              <a:t>Klasse (freundlich und friedlich)</a:t>
            </a:r>
            <a:endParaRPr lang="de-DE" sz="3200" dirty="0"/>
          </a:p>
          <a:p>
            <a:r>
              <a:rPr lang="de-DE" sz="3200" dirty="0"/>
              <a:t>Sitzplätze </a:t>
            </a:r>
            <a:r>
              <a:rPr lang="de-DE" sz="3200" dirty="0" smtClean="0"/>
              <a:t>(Wechsel nach den Ferien)</a:t>
            </a:r>
            <a:endParaRPr lang="de-DE" sz="3200" dirty="0"/>
          </a:p>
          <a:p>
            <a:r>
              <a:rPr lang="de-DE" sz="3200" dirty="0"/>
              <a:t>Umstellung auf Füller</a:t>
            </a:r>
            <a:r>
              <a:rPr lang="de-DE" sz="3200" dirty="0" smtClean="0"/>
              <a:t>! Schreiben mit Füller; zeichnen mit Bleistift</a:t>
            </a:r>
            <a:endParaRPr lang="de-DE" sz="3200" dirty="0"/>
          </a:p>
          <a:p>
            <a:r>
              <a:rPr lang="de-DE" sz="3200" dirty="0"/>
              <a:t>Vollständigkeit der Hefte / Materialien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5639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1" y="228600"/>
            <a:ext cx="10131425" cy="1059874"/>
          </a:xfrm>
        </p:spPr>
        <p:txBody>
          <a:bodyPr/>
          <a:lstStyle/>
          <a:p>
            <a:r>
              <a:rPr lang="de-DE" dirty="0" smtClean="0"/>
              <a:t>Organisatorisches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1" y="1288475"/>
            <a:ext cx="10131425" cy="5569526"/>
          </a:xfrm>
        </p:spPr>
        <p:txBody>
          <a:bodyPr>
            <a:normAutofit fontScale="92500" lnSpcReduction="20000"/>
          </a:bodyPr>
          <a:lstStyle/>
          <a:p>
            <a:r>
              <a:rPr lang="de-DE" sz="3000" dirty="0" smtClean="0"/>
              <a:t>Krankmeldung: </a:t>
            </a:r>
            <a:r>
              <a:rPr lang="de-DE" sz="3000" dirty="0"/>
              <a:t>Krankheitsfall (telefonisch/schriftlich/Kind; ab 3.Tag schriftlich; ab 10.Tag Attest</a:t>
            </a:r>
            <a:r>
              <a:rPr lang="de-DE" sz="3000" dirty="0" smtClean="0"/>
              <a:t>)</a:t>
            </a:r>
          </a:p>
          <a:p>
            <a:pPr marL="0" indent="0">
              <a:buNone/>
            </a:pPr>
            <a:r>
              <a:rPr lang="de-DE" altLang="de-DE" sz="3000" dirty="0" smtClean="0"/>
              <a:t>      Bei Krankheit: </a:t>
            </a:r>
            <a:endParaRPr lang="de-DE" altLang="de-DE" sz="3000" dirty="0"/>
          </a:p>
          <a:p>
            <a:pPr lvl="1"/>
            <a:r>
              <a:rPr lang="de-DE" altLang="de-DE" sz="3000" dirty="0"/>
              <a:t>„Gute Besserungsmappe“ </a:t>
            </a:r>
            <a:r>
              <a:rPr lang="de-DE" altLang="de-DE" sz="3000" dirty="0" smtClean="0"/>
              <a:t> (Klassenliste -&gt;welches Kind bringt HA mit)</a:t>
            </a:r>
            <a:endParaRPr lang="de-DE" altLang="de-DE" sz="3000" dirty="0"/>
          </a:p>
          <a:p>
            <a:pPr lvl="1"/>
            <a:r>
              <a:rPr lang="de-DE" altLang="de-DE" sz="3000" dirty="0"/>
              <a:t>Proben werden nachgeschrieben (</a:t>
            </a:r>
            <a:r>
              <a:rPr lang="de-DE" altLang="de-DE" sz="3000" dirty="0">
                <a:sym typeface="Wingdings" panose="05000000000000000000" pitchFamily="2" charset="2"/>
              </a:rPr>
              <a:t> individuelle Lösungen möglich)</a:t>
            </a:r>
            <a:endParaRPr lang="de-DE" altLang="de-DE" sz="3000" dirty="0"/>
          </a:p>
          <a:p>
            <a:endParaRPr lang="de-DE" sz="3000" dirty="0"/>
          </a:p>
          <a:p>
            <a:r>
              <a:rPr lang="de-DE" sz="3000" dirty="0" smtClean="0"/>
              <a:t>Beurlaubung: Nur durch Schulleitung! Keine Selbstverständlichkeit…</a:t>
            </a:r>
            <a:endParaRPr lang="de-DE" sz="3000" dirty="0"/>
          </a:p>
          <a:p>
            <a:r>
              <a:rPr lang="de-DE" sz="3000" dirty="0" smtClean="0"/>
              <a:t>Schulunfall</a:t>
            </a:r>
          </a:p>
          <a:p>
            <a:r>
              <a:rPr lang="de-DE" altLang="de-DE" sz="3000" dirty="0" smtClean="0"/>
              <a:t>Telefonliste (Elternsprecher; Vorsicht vor Hysterie bei </a:t>
            </a:r>
            <a:r>
              <a:rPr lang="de-DE" altLang="de-DE" sz="3000" dirty="0" err="1" smtClean="0"/>
              <a:t>Whatsapp</a:t>
            </a:r>
            <a:r>
              <a:rPr lang="de-DE" altLang="de-DE" sz="3000" dirty="0"/>
              <a:t>)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0933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775856"/>
            <a:ext cx="10131425" cy="1011382"/>
          </a:xfrm>
        </p:spPr>
        <p:txBody>
          <a:bodyPr>
            <a:normAutofit/>
          </a:bodyPr>
          <a:lstStyle/>
          <a:p>
            <a:r>
              <a:rPr lang="de-DE" sz="4000" dirty="0" smtClean="0"/>
              <a:t>Das ist mir Wichtig!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Briefumschläge </a:t>
            </a:r>
            <a:r>
              <a:rPr lang="de-DE" sz="2800" dirty="0" smtClean="0"/>
              <a:t>immer beschriften mit Namen und Inhalt</a:t>
            </a:r>
          </a:p>
          <a:p>
            <a:r>
              <a:rPr lang="de-DE" sz="2800" dirty="0" smtClean="0"/>
              <a:t>Elternbriefe: Immer Namen des Schülers leserlich aufschreiben</a:t>
            </a:r>
          </a:p>
          <a:p>
            <a:r>
              <a:rPr lang="de-DE" sz="2800" dirty="0" smtClean="0"/>
              <a:t>Alle Zettel </a:t>
            </a:r>
            <a:r>
              <a:rPr lang="de-DE" sz="2800" dirty="0" smtClean="0"/>
              <a:t>zurückgeben (auch bei Fehlanzeige)</a:t>
            </a:r>
            <a:endParaRPr lang="de-DE" sz="2800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260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1" y="430261"/>
            <a:ext cx="10131425" cy="1281545"/>
          </a:xfrm>
        </p:spPr>
        <p:txBody>
          <a:bodyPr>
            <a:normAutofit/>
          </a:bodyPr>
          <a:lstStyle/>
          <a:p>
            <a:r>
              <a:rPr lang="de-DE" altLang="de-DE" dirty="0"/>
              <a:t>Proben</a:t>
            </a:r>
            <a:br>
              <a:rPr lang="de-DE" alt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629569"/>
            <a:ext cx="10131425" cy="5673436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de-DE" altLang="de-DE" sz="3000" dirty="0" smtClean="0"/>
              <a:t>paralleles </a:t>
            </a:r>
            <a:r>
              <a:rPr lang="de-DE" altLang="de-DE" sz="3000" dirty="0"/>
              <a:t>Arbeiten </a:t>
            </a:r>
            <a:r>
              <a:rPr lang="de-DE" altLang="de-DE" sz="3000" dirty="0">
                <a:sym typeface="Wingdings" panose="05000000000000000000" pitchFamily="2" charset="2"/>
              </a:rPr>
              <a:t> gleiche oder ähnliche Proben</a:t>
            </a:r>
          </a:p>
          <a:p>
            <a:pPr lvl="1"/>
            <a:r>
              <a:rPr lang="de-DE" altLang="de-DE" sz="3000" dirty="0"/>
              <a:t>größere Proben am Ende eines Themenkomplexes </a:t>
            </a:r>
            <a:r>
              <a:rPr lang="de-DE" altLang="de-DE" sz="3000" dirty="0" smtClean="0"/>
              <a:t>; </a:t>
            </a:r>
            <a:r>
              <a:rPr lang="de-DE" altLang="de-DE" sz="3000" dirty="0" smtClean="0">
                <a:sym typeface="Wingdings" panose="05000000000000000000" pitchFamily="2" charset="2"/>
              </a:rPr>
              <a:t>nicht </a:t>
            </a:r>
            <a:r>
              <a:rPr lang="de-DE" altLang="de-DE" sz="3000" dirty="0">
                <a:sym typeface="Wingdings" panose="05000000000000000000" pitchFamily="2" charset="2"/>
              </a:rPr>
              <a:t>angesagt</a:t>
            </a:r>
          </a:p>
          <a:p>
            <a:pPr lvl="1"/>
            <a:r>
              <a:rPr lang="de-DE" altLang="de-DE" sz="3000" dirty="0">
                <a:sym typeface="Wingdings" panose="05000000000000000000" pitchFamily="2" charset="2"/>
              </a:rPr>
              <a:t>erwachsen aus dem Unterricht</a:t>
            </a:r>
          </a:p>
          <a:p>
            <a:pPr lvl="1"/>
            <a:r>
              <a:rPr lang="de-DE" altLang="de-DE" sz="3000" dirty="0">
                <a:sym typeface="Wingdings" panose="05000000000000000000" pitchFamily="2" charset="2"/>
              </a:rPr>
              <a:t>Fragetypen: Reproduktion, Reorganisation, Transfer und Probleme </a:t>
            </a:r>
            <a:r>
              <a:rPr lang="de-DE" altLang="de-DE" sz="3000" dirty="0" smtClean="0">
                <a:sym typeface="Wingdings" panose="05000000000000000000" pitchFamily="2" charset="2"/>
              </a:rPr>
              <a:t>lösen</a:t>
            </a:r>
          </a:p>
          <a:p>
            <a:pPr lvl="1"/>
            <a:r>
              <a:rPr lang="de-DE" altLang="de-DE" sz="3000" dirty="0" smtClean="0">
                <a:sym typeface="Wingdings" panose="05000000000000000000" pitchFamily="2" charset="2"/>
              </a:rPr>
              <a:t>1: &gt;95% 2:&gt;80% 3:&gt;60% 4:&gt;40% 5:&gt;20%</a:t>
            </a:r>
          </a:p>
          <a:p>
            <a:pPr lvl="1"/>
            <a:r>
              <a:rPr lang="de-DE" altLang="de-DE" sz="3000" dirty="0"/>
              <a:t>keine Noten in </a:t>
            </a:r>
            <a:r>
              <a:rPr lang="de-DE" altLang="de-DE" sz="3000" dirty="0" smtClean="0"/>
              <a:t>Englisch (trotzdem kleine Tests mit Punkten zur Orientierung)</a:t>
            </a:r>
          </a:p>
          <a:p>
            <a:pPr lvl="1"/>
            <a:r>
              <a:rPr lang="de-DE" sz="3000" dirty="0"/>
              <a:t>Proben innerhalb von 2-3 Tagen zurück </a:t>
            </a:r>
            <a:r>
              <a:rPr lang="de-DE" sz="3000" dirty="0" smtClean="0"/>
              <a:t>geben (Schulordnung: max. eine Woche)</a:t>
            </a:r>
            <a:endParaRPr lang="de-DE" sz="3000" dirty="0"/>
          </a:p>
          <a:p>
            <a:pPr lvl="1"/>
            <a:endParaRPr lang="de-DE" altLang="de-DE" dirty="0"/>
          </a:p>
          <a:p>
            <a:pPr lvl="1"/>
            <a:endParaRPr lang="de-DE" altLang="de-DE" dirty="0">
              <a:sym typeface="Wingdings" panose="05000000000000000000" pitchFamily="2" charset="2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3738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82539"/>
            <a:ext cx="10131425" cy="761537"/>
          </a:xfrm>
        </p:spPr>
        <p:txBody>
          <a:bodyPr/>
          <a:lstStyle/>
          <a:p>
            <a:r>
              <a:rPr lang="de-DE" dirty="0" smtClean="0"/>
              <a:t>Hausaufgaben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altLang="de-DE" sz="2800" dirty="0" smtClean="0"/>
              <a:t>Hausaufgabenheft (3x1.Mitteilung, 6x2.Mitteilung, 9x3.Mitteilung, 12xBrief, 15xVerweis)</a:t>
            </a:r>
          </a:p>
          <a:p>
            <a:r>
              <a:rPr lang="de-DE" altLang="de-DE" sz="2800" dirty="0"/>
              <a:t>Liste im HA-Heft </a:t>
            </a:r>
            <a:r>
              <a:rPr lang="de-DE" altLang="de-DE" sz="2800" dirty="0">
                <a:sym typeface="Wingdings" panose="05000000000000000000" pitchFamily="2" charset="2"/>
              </a:rPr>
              <a:t> Unterschrift nach jeder </a:t>
            </a:r>
            <a:r>
              <a:rPr lang="de-DE" altLang="de-DE" sz="2800" dirty="0" smtClean="0">
                <a:sym typeface="Wingdings" panose="05000000000000000000" pitchFamily="2" charset="2"/>
              </a:rPr>
              <a:t>Woche</a:t>
            </a:r>
            <a:endParaRPr lang="de-DE" altLang="de-DE" sz="2800" dirty="0" smtClean="0"/>
          </a:p>
          <a:p>
            <a:r>
              <a:rPr lang="de-DE" altLang="de-DE" sz="2800" dirty="0"/>
              <a:t>ca. 1 – 1 ½ </a:t>
            </a:r>
            <a:r>
              <a:rPr lang="de-DE" altLang="de-DE" sz="2800" dirty="0" smtClean="0"/>
              <a:t>Stunden (Bitte um Rückmeldung, falls es dauerhaft länger dauert)</a:t>
            </a:r>
          </a:p>
          <a:p>
            <a:r>
              <a:rPr lang="de-DE" altLang="de-DE" sz="2800" dirty="0"/>
              <a:t>Korrekturen </a:t>
            </a:r>
            <a:r>
              <a:rPr lang="de-DE" altLang="de-DE" sz="2800" dirty="0" smtClean="0"/>
              <a:t> (</a:t>
            </a:r>
            <a:r>
              <a:rPr lang="de-DE" altLang="de-DE" sz="2800" dirty="0"/>
              <a:t>durch die Schüler </a:t>
            </a:r>
            <a:r>
              <a:rPr lang="de-DE" altLang="de-DE" sz="2800" dirty="0">
                <a:sym typeface="Wingdings" panose="05000000000000000000" pitchFamily="2" charset="2"/>
              </a:rPr>
              <a:t> grüner </a:t>
            </a:r>
            <a:r>
              <a:rPr lang="de-DE" altLang="de-DE" sz="2800" dirty="0" err="1" smtClean="0">
                <a:sym typeface="Wingdings" panose="05000000000000000000" pitchFamily="2" charset="2"/>
              </a:rPr>
              <a:t>Fineliner</a:t>
            </a:r>
            <a:r>
              <a:rPr lang="de-DE" altLang="de-DE" sz="2800" dirty="0" smtClean="0">
                <a:sym typeface="Wingdings" panose="05000000000000000000" pitchFamily="2" charset="2"/>
              </a:rPr>
              <a:t>, </a:t>
            </a:r>
            <a:r>
              <a:rPr lang="de-DE" altLang="de-DE" sz="2800" dirty="0"/>
              <a:t>Haken </a:t>
            </a:r>
            <a:r>
              <a:rPr lang="de-DE" altLang="de-DE" sz="2800" dirty="0">
                <a:sym typeface="Wingdings" panose="05000000000000000000" pitchFamily="2" charset="2"/>
              </a:rPr>
              <a:t> </a:t>
            </a:r>
            <a:r>
              <a:rPr lang="de-DE" altLang="de-DE" sz="2800" dirty="0" smtClean="0">
                <a:sym typeface="Wingdings" panose="05000000000000000000" pitchFamily="2" charset="2"/>
              </a:rPr>
              <a:t>gesehen, </a:t>
            </a:r>
            <a:r>
              <a:rPr lang="de-DE" altLang="de-DE" sz="2800" dirty="0"/>
              <a:t>Unterschrift </a:t>
            </a:r>
            <a:r>
              <a:rPr lang="de-DE" altLang="de-DE" sz="2800" dirty="0" smtClean="0">
                <a:sym typeface="Wingdings" panose="05000000000000000000" pitchFamily="2" charset="2"/>
              </a:rPr>
              <a:t> korrigiert)</a:t>
            </a:r>
            <a:endParaRPr lang="de-DE" altLang="de-DE" sz="2800" dirty="0">
              <a:sym typeface="Wingdings" panose="05000000000000000000" pitchFamily="2" charset="2"/>
            </a:endParaRPr>
          </a:p>
          <a:p>
            <a:r>
              <a:rPr lang="de-DE" altLang="de-DE" sz="2800" dirty="0" smtClean="0"/>
              <a:t>Klebezettel </a:t>
            </a:r>
            <a:r>
              <a:rPr lang="de-DE" altLang="de-DE" sz="2800" dirty="0">
                <a:sym typeface="Wingdings" panose="05000000000000000000" pitchFamily="2" charset="2"/>
              </a:rPr>
              <a:t> </a:t>
            </a:r>
            <a:r>
              <a:rPr lang="de-DE" altLang="de-DE" sz="2800" dirty="0" smtClean="0">
                <a:sym typeface="Wingdings" panose="05000000000000000000" pitchFamily="2" charset="2"/>
              </a:rPr>
              <a:t>nachholen</a:t>
            </a:r>
            <a:endParaRPr lang="de-DE" altLang="de-DE" sz="2800" dirty="0">
              <a:sym typeface="Wingdings" panose="05000000000000000000" pitchFamily="2" charset="2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2224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1" y="775855"/>
            <a:ext cx="10131425" cy="886691"/>
          </a:xfrm>
        </p:spPr>
        <p:txBody>
          <a:bodyPr/>
          <a:lstStyle/>
          <a:p>
            <a:r>
              <a:rPr lang="de-DE" dirty="0" smtClean="0"/>
              <a:t>Lernen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Reizarmer Arbeitsplatz (Ordnung, Ruhe)</a:t>
            </a:r>
          </a:p>
          <a:p>
            <a:r>
              <a:rPr lang="de-DE" sz="2800" dirty="0" smtClean="0"/>
              <a:t>Umgang mit Medien (Konzentrationsschädigend ab 1h/Tag, PC und Smartphone/Tablet) (Spitzer!)</a:t>
            </a:r>
          </a:p>
          <a:p>
            <a:r>
              <a:rPr lang="de-DE" sz="2800" dirty="0" smtClean="0"/>
              <a:t>Wiederholung (weniger ist mehr, aber dafür regelmäßig)</a:t>
            </a:r>
          </a:p>
          <a:p>
            <a:r>
              <a:rPr lang="de-DE" sz="2800" dirty="0" smtClean="0"/>
              <a:t>Schule alleine wird nicht reichen, häusliche Arbeitshaltung und Selbstständigkeit und Bereitschaft sich auch zuhause mit schulischen Inhalten auseinander zu setzen, sind wichtig!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57054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mme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TM03457452[[fn=Himmel]]</Template>
  <TotalTime>0</TotalTime>
  <Words>634</Words>
  <Application>Microsoft Office PowerPoint</Application>
  <PresentationFormat>Breitbild</PresentationFormat>
  <Paragraphs>91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Times New Roman</vt:lpstr>
      <vt:lpstr>Wingdings</vt:lpstr>
      <vt:lpstr>Himmel</vt:lpstr>
      <vt:lpstr>Elternabend 3. Klasse </vt:lpstr>
      <vt:lpstr>PowerPoint-Präsentation</vt:lpstr>
      <vt:lpstr>Vorstellung/Kontakt </vt:lpstr>
      <vt:lpstr>Die klasse und Abläufe</vt:lpstr>
      <vt:lpstr>Organisatorisches</vt:lpstr>
      <vt:lpstr>Das ist mir Wichtig!</vt:lpstr>
      <vt:lpstr>Proben </vt:lpstr>
      <vt:lpstr>Hausaufgaben</vt:lpstr>
      <vt:lpstr>Lernen</vt:lpstr>
      <vt:lpstr>Fächer: Deutsch</vt:lpstr>
      <vt:lpstr>mathematik</vt:lpstr>
      <vt:lpstr>hsu</vt:lpstr>
      <vt:lpstr>Englisch</vt:lpstr>
      <vt:lpstr>Sport/schwimmen/Kunst/Musik</vt:lpstr>
      <vt:lpstr>Sonstiges</vt:lpstr>
      <vt:lpstr>Noch fragen?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Elternabend 3. Klasse</dc:title>
  <dc:creator>Volker Berdich</dc:creator>
  <cp:lastModifiedBy>Volker Berdich</cp:lastModifiedBy>
  <cp:revision>23</cp:revision>
  <dcterms:created xsi:type="dcterms:W3CDTF">2016-09-21T18:16:54Z</dcterms:created>
  <dcterms:modified xsi:type="dcterms:W3CDTF">2016-09-28T18:33:32Z</dcterms:modified>
</cp:coreProperties>
</file>