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60" r:id="rId6"/>
    <p:sldId id="262" r:id="rId7"/>
    <p:sldId id="259" r:id="rId8"/>
    <p:sldId id="273" r:id="rId9"/>
    <p:sldId id="263" r:id="rId10"/>
    <p:sldId id="264" r:id="rId11"/>
    <p:sldId id="261" r:id="rId12"/>
    <p:sldId id="265" r:id="rId13"/>
    <p:sldId id="267" r:id="rId14"/>
    <p:sldId id="271" r:id="rId15"/>
    <p:sldId id="269" r:id="rId16"/>
    <p:sldId id="268" r:id="rId17"/>
    <p:sldId id="266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olker.berdich@schulen.nuernberg.de" TargetMode="External"/><Relationship Id="rId2" Type="http://schemas.openxmlformats.org/officeDocument/2006/relationships/hyperlink" Target="mailto:berdich-katzwang@web.d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rdich-schule.d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altLang="de-DE" sz="6600" dirty="0">
                <a:solidFill>
                  <a:srgbClr val="CCFFFF"/>
                </a:solidFill>
              </a:rPr>
              <a:t>Elternabend</a:t>
            </a:r>
            <a:br>
              <a:rPr lang="de-DE" altLang="de-DE" sz="6600" dirty="0">
                <a:solidFill>
                  <a:srgbClr val="CCFFFF"/>
                </a:solidFill>
              </a:rPr>
            </a:br>
            <a:r>
              <a:rPr lang="de-DE" altLang="de-DE" sz="6600" dirty="0">
                <a:solidFill>
                  <a:srgbClr val="CCFFFF"/>
                </a:solidFill>
              </a:rPr>
              <a:t>3. Klasse</a:t>
            </a:r>
            <a:br>
              <a:rPr lang="de-DE" altLang="de-DE" sz="6600" dirty="0">
                <a:solidFill>
                  <a:srgbClr val="CCFFFF"/>
                </a:solidFill>
              </a:rPr>
            </a:br>
            <a:endParaRPr lang="de-DE" sz="6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000000"/>
              </a:buClr>
            </a:pPr>
            <a:r>
              <a:rPr lang="de-DE" altLang="de-DE" sz="2400" b="1" dirty="0">
                <a:latin typeface="Century Gothic" panose="020B0502020202020204" pitchFamily="34" charset="0"/>
              </a:rPr>
              <a:t>Grundschule N</a:t>
            </a:r>
            <a:r>
              <a:rPr lang="de-DE" altLang="de-DE" sz="2400" b="1" dirty="0"/>
              <a:t>ü</a:t>
            </a:r>
            <a:r>
              <a:rPr lang="de-DE" altLang="de-DE" sz="2400" b="1" dirty="0">
                <a:latin typeface="Century Gothic" panose="020B0502020202020204" pitchFamily="34" charset="0"/>
              </a:rPr>
              <a:t>rnberg Katzwang </a:t>
            </a:r>
          </a:p>
          <a:p>
            <a:pPr>
              <a:lnSpc>
                <a:spcPct val="80000"/>
              </a:lnSpc>
              <a:buClr>
                <a:srgbClr val="000000"/>
              </a:buClr>
            </a:pPr>
            <a:r>
              <a:rPr lang="de-DE" altLang="de-DE" sz="2400" b="1" dirty="0">
                <a:latin typeface="Century Gothic" panose="020B0502020202020204" pitchFamily="34" charset="0"/>
              </a:rPr>
              <a:t>Schuljahr 2020/21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5438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82539"/>
            <a:ext cx="10131425" cy="761537"/>
          </a:xfrm>
        </p:spPr>
        <p:txBody>
          <a:bodyPr/>
          <a:lstStyle/>
          <a:p>
            <a:r>
              <a:rPr lang="de-DE" dirty="0"/>
              <a:t>Hausaufgaben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altLang="de-DE" sz="2800" dirty="0"/>
              <a:t>Hausaufgabenheft (3x1.Mitteilung, 6x2.Mitteilung, 9x3.Mitteilung + Nacharbeit 12xBrief + Nacharbeit, 15xVerweis + Nacharbeit)</a:t>
            </a:r>
          </a:p>
          <a:p>
            <a:r>
              <a:rPr lang="de-DE" altLang="de-DE" sz="2800" dirty="0"/>
              <a:t>Nacharbeit Freitag 5. Stunde (LRS Kinder Freitag 6.Stunde)</a:t>
            </a:r>
          </a:p>
          <a:p>
            <a:r>
              <a:rPr lang="de-DE" altLang="de-DE" sz="2800" dirty="0"/>
              <a:t>Liste im HA-Heft </a:t>
            </a:r>
            <a:r>
              <a:rPr lang="de-DE" altLang="de-DE" sz="2800" dirty="0">
                <a:sym typeface="Wingdings" panose="05000000000000000000" pitchFamily="2" charset="2"/>
              </a:rPr>
              <a:t> Unterschrift nach jeder Woche</a:t>
            </a:r>
            <a:endParaRPr lang="de-DE" altLang="de-DE" sz="2800" dirty="0"/>
          </a:p>
          <a:p>
            <a:r>
              <a:rPr lang="de-DE" altLang="de-DE" sz="2800" dirty="0"/>
              <a:t>ca. 1 – 1 ½ Stunden (Bitte um Rückmeldung, falls es dauerhaft länger dauert)</a:t>
            </a:r>
          </a:p>
          <a:p>
            <a:r>
              <a:rPr lang="de-DE" altLang="de-DE" sz="2800" dirty="0"/>
              <a:t>Korrekturen  (durch die Schüler </a:t>
            </a:r>
            <a:r>
              <a:rPr lang="de-DE" altLang="de-DE" sz="2800" dirty="0">
                <a:sym typeface="Wingdings" panose="05000000000000000000" pitchFamily="2" charset="2"/>
              </a:rPr>
              <a:t> grüner </a:t>
            </a:r>
            <a:r>
              <a:rPr lang="de-DE" altLang="de-DE" sz="2800" dirty="0" err="1">
                <a:sym typeface="Wingdings" panose="05000000000000000000" pitchFamily="2" charset="2"/>
              </a:rPr>
              <a:t>Fineliner</a:t>
            </a:r>
            <a:r>
              <a:rPr lang="de-DE" altLang="de-DE" sz="2800" dirty="0">
                <a:sym typeface="Wingdings" panose="05000000000000000000" pitchFamily="2" charset="2"/>
              </a:rPr>
              <a:t>, </a:t>
            </a:r>
            <a:r>
              <a:rPr lang="de-DE" altLang="de-DE" sz="2800" dirty="0"/>
              <a:t>Haken </a:t>
            </a:r>
            <a:r>
              <a:rPr lang="de-DE" altLang="de-DE" sz="2800" dirty="0">
                <a:sym typeface="Wingdings" panose="05000000000000000000" pitchFamily="2" charset="2"/>
              </a:rPr>
              <a:t> gesehen, </a:t>
            </a:r>
            <a:r>
              <a:rPr lang="de-DE" altLang="de-DE" sz="2800" dirty="0"/>
              <a:t>Unterschrift </a:t>
            </a:r>
            <a:r>
              <a:rPr lang="de-DE" altLang="de-DE" sz="2800" dirty="0">
                <a:sym typeface="Wingdings" panose="05000000000000000000" pitchFamily="2" charset="2"/>
              </a:rPr>
              <a:t> korrigiert)</a:t>
            </a:r>
          </a:p>
          <a:p>
            <a:r>
              <a:rPr lang="de-DE" altLang="de-DE" sz="2800" dirty="0"/>
              <a:t>Klebezettel </a:t>
            </a:r>
            <a:r>
              <a:rPr lang="de-DE" altLang="de-DE" sz="2800" dirty="0">
                <a:sym typeface="Wingdings" panose="05000000000000000000" pitchFamily="2" charset="2"/>
              </a:rPr>
              <a:t> nachholen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222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775855"/>
            <a:ext cx="10131425" cy="886691"/>
          </a:xfrm>
        </p:spPr>
        <p:txBody>
          <a:bodyPr/>
          <a:lstStyle/>
          <a:p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Reizarmer Arbeitsplatz (Ordnung, Ruhe)</a:t>
            </a:r>
          </a:p>
          <a:p>
            <a:r>
              <a:rPr lang="de-DE" sz="2800" dirty="0"/>
              <a:t>Umgang mit Medien (Konzentrationsschädigend ab 1h/Tag, PC und Smartphone/Tablet) (Spitzer!)</a:t>
            </a:r>
          </a:p>
          <a:p>
            <a:r>
              <a:rPr lang="de-DE" sz="2800" dirty="0"/>
              <a:t>Wiederholung (weniger ist mehr, aber dafür regelmäßig)</a:t>
            </a:r>
          </a:p>
          <a:p>
            <a:r>
              <a:rPr lang="de-DE" sz="2800" dirty="0"/>
              <a:t>Schule alleine wird nicht reichen, häusliche Arbeitshaltung und Selbstständigkeit und Bereitschaft sich auch zuhause mit schulischen Inhalten auseinander zu setzen, sind wichtig!</a:t>
            </a:r>
          </a:p>
        </p:txBody>
      </p:sp>
    </p:spTree>
    <p:extLst>
      <p:ext uri="{BB962C8B-B14F-4D97-AF65-F5344CB8AC3E}">
        <p14:creationId xmlns:p14="http://schemas.microsoft.com/office/powerpoint/2010/main" val="5705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Fächer: Deutsch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4 Fachbereich: Sprechen und Zuhören, Lesen – mit Texten und weiteren Medien umgehen, Schreiben, Sprachgebrauch und Sprache untersuchen und reflektieren</a:t>
            </a:r>
          </a:p>
          <a:p>
            <a:r>
              <a:rPr lang="de-DE" sz="2800" dirty="0"/>
              <a:t>Noten in den vier Teilbereichen, Schnitt, alle vier Schnitte, Gesamtschnitt: 4 = Note</a:t>
            </a:r>
          </a:p>
          <a:p>
            <a:r>
              <a:rPr lang="de-DE" sz="2800" dirty="0"/>
              <a:t>Leseförderung: Lesemeister, Antolin, Lesestunde, Floh-Lesefitness (individuelles Feedback)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560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mathematik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/>
              <a:t>4 Fachbereiche: Zahlen und Operationen; Raum und Form; Größen und Messen; Daten und Zufall</a:t>
            </a:r>
          </a:p>
          <a:p>
            <a:r>
              <a:rPr lang="de-DE" sz="2800" dirty="0"/>
              <a:t>1x1 ist ganz entscheidend (auswendig! Entlastet!)</a:t>
            </a:r>
          </a:p>
          <a:p>
            <a:r>
              <a:rPr lang="de-DE" sz="2800" dirty="0"/>
              <a:t>Schriftliche Subtraktion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054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hsu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www.berdich-schule.de/Fächer/HSU3</a:t>
            </a:r>
          </a:p>
          <a:p>
            <a:r>
              <a:rPr lang="de-DE" sz="2800" dirty="0"/>
              <a:t>Referate (Note nur auf den Vortrag, Bild gerne auch als .</a:t>
            </a:r>
            <a:r>
              <a:rPr lang="de-DE" sz="2800" dirty="0" err="1"/>
              <a:t>pptx</a:t>
            </a:r>
            <a:r>
              <a:rPr lang="de-DE" sz="2800" dirty="0"/>
              <a:t>)</a:t>
            </a:r>
          </a:p>
          <a:p>
            <a:r>
              <a:rPr lang="de-DE" sz="2800" dirty="0"/>
              <a:t>Evtl. Website über Primolo, wenn wir gut durchkommen, sonst 4.Klasse</a:t>
            </a:r>
          </a:p>
          <a:p>
            <a:r>
              <a:rPr lang="de-DE" sz="2800" dirty="0"/>
              <a:t>Lehrplan (340 Seiten): http://neu.berdich-schule.de/faecher-2</a:t>
            </a:r>
          </a:p>
        </p:txBody>
      </p:sp>
    </p:spTree>
    <p:extLst>
      <p:ext uri="{BB962C8B-B14F-4D97-AF65-F5344CB8AC3E}">
        <p14:creationId xmlns:p14="http://schemas.microsoft.com/office/powerpoint/2010/main" val="70043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Englisch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/>
              <a:t>Spielerisch (Spaß am Fach steht im Vordergrund)</a:t>
            </a:r>
          </a:p>
          <a:p>
            <a:r>
              <a:rPr lang="de-DE" sz="2800" dirty="0"/>
              <a:t>Empfehlung: Okay-Zeitschrift</a:t>
            </a:r>
          </a:p>
          <a:p>
            <a:r>
              <a:rPr lang="de-DE" sz="2800" dirty="0"/>
              <a:t>Papagei „Kay“ und </a:t>
            </a:r>
            <a:r>
              <a:rPr lang="de-DE" sz="2800" dirty="0" err="1"/>
              <a:t>Gruffalo</a:t>
            </a:r>
            <a:endParaRPr lang="de-DE" sz="2800" dirty="0"/>
          </a:p>
          <a:p>
            <a:r>
              <a:rPr lang="de-DE" sz="2800" dirty="0"/>
              <a:t>Kopfhörer nach den Herbstferien (für den Computerraum) BYOD (alt/günstig/nicht versichert)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096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Sport/schwimmen/Kunst/Musik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14-tägiger Wechsel (Termine auf Internetseite, insbesondere C!)</a:t>
            </a:r>
          </a:p>
          <a:p>
            <a:r>
              <a:rPr lang="de-DE" sz="2800" dirty="0"/>
              <a:t>Sicherheit: Ketten, Uhren, Ohrringe</a:t>
            </a:r>
          </a:p>
          <a:p>
            <a:r>
              <a:rPr lang="de-DE" sz="2800" dirty="0"/>
              <a:t>Schwimmen: Fön/Mütze</a:t>
            </a:r>
          </a:p>
        </p:txBody>
      </p:sp>
    </p:spTree>
    <p:extLst>
      <p:ext uri="{BB962C8B-B14F-4D97-AF65-F5344CB8AC3E}">
        <p14:creationId xmlns:p14="http://schemas.microsoft.com/office/powerpoint/2010/main" val="304620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55073"/>
            <a:ext cx="10131425" cy="907473"/>
          </a:xfrm>
        </p:spPr>
        <p:txBody>
          <a:bodyPr/>
          <a:lstStyle/>
          <a:p>
            <a:r>
              <a:rPr lang="de-DE" dirty="0"/>
              <a:t>Sonstiges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1392383"/>
            <a:ext cx="10131425" cy="5465617"/>
          </a:xfrm>
        </p:spPr>
        <p:txBody>
          <a:bodyPr>
            <a:normAutofit/>
          </a:bodyPr>
          <a:lstStyle/>
          <a:p>
            <a:r>
              <a:rPr lang="de-DE" sz="2800" dirty="0"/>
              <a:t>Unterrichtsgänge</a:t>
            </a:r>
          </a:p>
          <a:p>
            <a:r>
              <a:rPr lang="de-DE" sz="2800" dirty="0"/>
              <a:t>evtl. Schullandheim (Zusammen mit den 3.Klassen)</a:t>
            </a:r>
          </a:p>
          <a:p>
            <a:r>
              <a:rPr lang="de-DE" sz="2800" dirty="0"/>
              <a:t>Klassenkasse (online)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980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Noch fragen?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478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27365" y="872836"/>
            <a:ext cx="10131425" cy="5569528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>
                <a:solidFill>
                  <a:srgbClr val="FFFFFF"/>
                </a:solidFill>
              </a:rPr>
              <a:t>Vorstellung/Kontakt/Kommunikation</a:t>
            </a: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 err="1">
                <a:solidFill>
                  <a:srgbClr val="FFFFFF"/>
                </a:solidFill>
              </a:rPr>
              <a:t>Klassensitutation</a:t>
            </a:r>
            <a:endParaRPr lang="de-DE" altLang="de-DE" sz="11100" dirty="0">
              <a:solidFill>
                <a:srgbClr val="FFFFFF"/>
              </a:solidFill>
            </a:endParaRP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>
                <a:solidFill>
                  <a:srgbClr val="FFFFFF"/>
                </a:solidFill>
              </a:rPr>
              <a:t>Organisatorisches</a:t>
            </a: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>
                <a:solidFill>
                  <a:srgbClr val="FFFFFF"/>
                </a:solidFill>
              </a:rPr>
              <a:t>Proben und Benotung</a:t>
            </a: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>
                <a:solidFill>
                  <a:srgbClr val="FFFFFF"/>
                </a:solidFill>
              </a:rPr>
              <a:t>Hausaufgaben</a:t>
            </a: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>
                <a:solidFill>
                  <a:srgbClr val="FFFFFF"/>
                </a:solidFill>
              </a:rPr>
              <a:t>Fächer</a:t>
            </a: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>
                <a:solidFill>
                  <a:srgbClr val="FFFFFF"/>
                </a:solidFill>
              </a:rPr>
              <a:t>Sonstiges</a:t>
            </a:r>
          </a:p>
          <a:p>
            <a:pPr>
              <a:spcBef>
                <a:spcPts val="800"/>
              </a:spcBef>
              <a:buClr>
                <a:srgbClr val="FFFFFF"/>
              </a:buClr>
              <a:buFont typeface="Arial" panose="020B0604020202020204" pitchFamily="34" charset="0"/>
              <a:buChar char="•"/>
            </a:pPr>
            <a:r>
              <a:rPr lang="de-DE" altLang="de-DE" sz="11100" dirty="0">
                <a:solidFill>
                  <a:srgbClr val="FFFFFF"/>
                </a:solidFill>
              </a:rPr>
              <a:t>Fragen und Antworten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150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401783"/>
            <a:ext cx="10131425" cy="782782"/>
          </a:xfrm>
        </p:spPr>
        <p:txBody>
          <a:bodyPr>
            <a:normAutofit fontScale="90000"/>
          </a:bodyPr>
          <a:lstStyle/>
          <a:p>
            <a:r>
              <a:rPr lang="de-DE" altLang="de-DE" sz="4000" dirty="0">
                <a:solidFill>
                  <a:srgbClr val="CCFFFF"/>
                </a:solidFill>
              </a:rPr>
              <a:t>Vorstellung/Kontakt</a:t>
            </a:r>
            <a:br>
              <a:rPr lang="de-DE" altLang="de-DE" dirty="0">
                <a:solidFill>
                  <a:srgbClr val="CCFFFF"/>
                </a:solidFill>
              </a:rPr>
            </a:b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685801" y="1016708"/>
            <a:ext cx="10131425" cy="523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defRPr/>
            </a:pPr>
            <a:r>
              <a:rPr lang="de-DE" altLang="de-DE" sz="2800" dirty="0"/>
              <a:t>42, drei Kinder (6, 11 und 15) Theaterlehrer, Beratungslehrer, Handballtrainer (insgesamt 20 Jahre) , Stadtrat in Zirndorf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defRPr/>
            </a:pPr>
            <a:r>
              <a:rPr lang="de-DE" altLang="de-DE" sz="2800" dirty="0"/>
              <a:t>Elternsprechabend (max. 10 bis 15 min)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defRPr/>
            </a:pPr>
            <a:r>
              <a:rPr lang="de-DE" altLang="de-DE" sz="2800" dirty="0"/>
              <a:t>Sprechstunde: Mittwoch 09.55 bis 10.25 Uhr</a:t>
            </a:r>
            <a:br>
              <a:rPr lang="de-DE" altLang="de-DE" sz="2800" dirty="0"/>
            </a:br>
            <a:r>
              <a:rPr lang="de-DE" altLang="de-DE" sz="2800" dirty="0"/>
              <a:t>(vorher bitte anmelden über Kontaktheft oder per Email)</a:t>
            </a:r>
            <a:br>
              <a:rPr lang="de-DE" altLang="de-DE" sz="2800" dirty="0"/>
            </a:br>
            <a:r>
              <a:rPr lang="de-DE" altLang="de-DE" sz="2800" dirty="0"/>
              <a:t>per Email: </a:t>
            </a:r>
            <a:r>
              <a:rPr lang="de-DE" altLang="de-DE" sz="2800" dirty="0">
                <a:hlinkClick r:id="rId2"/>
              </a:rPr>
              <a:t>berdich-katzwang@web.de</a:t>
            </a:r>
            <a:r>
              <a:rPr lang="de-DE" altLang="de-DE" sz="2800" dirty="0"/>
              <a:t> / </a:t>
            </a:r>
            <a:r>
              <a:rPr lang="de-DE" altLang="de-DE" sz="2800" dirty="0">
                <a:hlinkClick r:id="rId3"/>
              </a:rPr>
              <a:t>volker.berdich@schulen.nuernberg.de</a:t>
            </a:r>
            <a:r>
              <a:rPr lang="de-DE" altLang="de-DE" sz="2800" dirty="0"/>
              <a:t>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sz="2800" dirty="0"/>
              <a:t>evtl. auch mal Di, Mi nach 13 Uhr, donnerstags nach 10 Uhr oder freitags nach 11.40 Uhr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defRPr/>
            </a:pPr>
            <a:r>
              <a:rPr lang="de-DE" altLang="de-DE" sz="2800" dirty="0"/>
              <a:t>Telefonsprechstunde (auch per Kontaktheft anmelden: Anruf ab ca. 21 Uhr)</a:t>
            </a:r>
          </a:p>
        </p:txBody>
      </p:sp>
    </p:spTree>
    <p:extLst>
      <p:ext uri="{BB962C8B-B14F-4D97-AF65-F5344CB8AC3E}">
        <p14:creationId xmlns:p14="http://schemas.microsoft.com/office/powerpoint/2010/main" val="229285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21085"/>
            <a:ext cx="10131425" cy="922867"/>
          </a:xfrm>
        </p:spPr>
        <p:txBody>
          <a:bodyPr/>
          <a:lstStyle/>
          <a:p>
            <a:r>
              <a:rPr lang="de-DE" dirty="0"/>
              <a:t>Die klasse und Abläufe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43952"/>
            <a:ext cx="10131425" cy="4861406"/>
          </a:xfrm>
        </p:spPr>
        <p:txBody>
          <a:bodyPr>
            <a:normAutofit/>
          </a:bodyPr>
          <a:lstStyle/>
          <a:p>
            <a:r>
              <a:rPr lang="de-DE" sz="3200" dirty="0"/>
              <a:t>Umstellung auf neue Lehrkraft (andere Regeln und Rituale)</a:t>
            </a:r>
          </a:p>
          <a:p>
            <a:r>
              <a:rPr lang="de-DE" sz="3200" dirty="0"/>
              <a:t>Klasse (freundlich und friedlich)</a:t>
            </a:r>
          </a:p>
          <a:p>
            <a:r>
              <a:rPr lang="de-DE" sz="3200" dirty="0"/>
              <a:t>Sitzplätze (Wechsel nach den Ferien, nächste Woche mit Wünschen)</a:t>
            </a:r>
          </a:p>
          <a:p>
            <a:r>
              <a:rPr lang="de-DE" sz="3200" dirty="0"/>
              <a:t>Umstellung auf Füller! Schreiben mit Füller; zeichnen mit Bleistift</a:t>
            </a:r>
          </a:p>
          <a:p>
            <a:r>
              <a:rPr lang="de-DE" sz="3200" dirty="0"/>
              <a:t>Vollständigkeit der Hefte / Materialien nachkaufen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A293013-001C-4C65-B070-7DAA74BDA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43952"/>
            <a:ext cx="9814984" cy="473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5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21085"/>
            <a:ext cx="10131425" cy="922867"/>
          </a:xfrm>
        </p:spPr>
        <p:txBody>
          <a:bodyPr/>
          <a:lstStyle/>
          <a:p>
            <a:pPr algn="ctr"/>
            <a:r>
              <a:rPr lang="de-DE" dirty="0"/>
              <a:t>Wahl der Klassenelternsprecher*innen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3538D88-FE60-4C0C-AD84-BD322572D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63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228600"/>
            <a:ext cx="10131425" cy="1059874"/>
          </a:xfrm>
        </p:spPr>
        <p:txBody>
          <a:bodyPr/>
          <a:lstStyle/>
          <a:p>
            <a:r>
              <a:rPr lang="de-DE" dirty="0"/>
              <a:t>Organisatorisches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288475"/>
            <a:ext cx="10131425" cy="5569526"/>
          </a:xfrm>
        </p:spPr>
        <p:txBody>
          <a:bodyPr>
            <a:normAutofit fontScale="85000" lnSpcReduction="20000"/>
          </a:bodyPr>
          <a:lstStyle/>
          <a:p>
            <a:r>
              <a:rPr lang="de-DE" sz="3000" dirty="0"/>
              <a:t>Krankmeldung: Krankheitsfall (telefonisch/schriftlich/Kind; ab drei Tage Attest)</a:t>
            </a:r>
          </a:p>
          <a:p>
            <a:pPr marL="0" indent="0">
              <a:buNone/>
            </a:pPr>
            <a:r>
              <a:rPr lang="de-DE" altLang="de-DE" sz="3000" dirty="0"/>
              <a:t>      Bei Krankheit: </a:t>
            </a:r>
          </a:p>
          <a:p>
            <a:pPr lvl="1"/>
            <a:r>
              <a:rPr lang="de-DE" altLang="de-DE" sz="3000" dirty="0"/>
              <a:t>„Gute Besserungsmappe“  (Klassenliste -&gt;welches Kind bringt HA mit)</a:t>
            </a:r>
          </a:p>
          <a:p>
            <a:pPr lvl="1"/>
            <a:r>
              <a:rPr lang="de-DE" altLang="de-DE" sz="3000" dirty="0"/>
              <a:t>Proben werden in der Regel nachgeschrieben (</a:t>
            </a:r>
            <a:r>
              <a:rPr lang="de-DE" altLang="de-DE" sz="3000" dirty="0">
                <a:sym typeface="Wingdings" panose="05000000000000000000" pitchFamily="2" charset="2"/>
              </a:rPr>
              <a:t> individuelle Lösungen möglich)</a:t>
            </a:r>
            <a:endParaRPr lang="de-DE" sz="3000" dirty="0"/>
          </a:p>
          <a:p>
            <a:r>
              <a:rPr lang="de-DE" sz="3000" dirty="0"/>
              <a:t>Beurlaubung: Nur durch Schulleitung! Keine Selbstverständlichkeit…also rechtzeitig beantragen</a:t>
            </a:r>
          </a:p>
          <a:p>
            <a:r>
              <a:rPr lang="de-DE" sz="3000" dirty="0"/>
              <a:t>Schulunfall / Schulweg (Ampel/Fahrradhelm)</a:t>
            </a:r>
          </a:p>
          <a:p>
            <a:r>
              <a:rPr lang="de-DE" altLang="de-DE" sz="3000" dirty="0"/>
              <a:t>Telefonliste (Elternsprecher; Vorsicht vor </a:t>
            </a:r>
            <a:r>
              <a:rPr lang="de-DE" altLang="de-DE" sz="3000" b="1" dirty="0"/>
              <a:t>Hysterie</a:t>
            </a:r>
            <a:r>
              <a:rPr lang="de-DE" altLang="de-DE" sz="3000" dirty="0"/>
              <a:t> bei WhatsApp)</a:t>
            </a:r>
          </a:p>
          <a:p>
            <a:r>
              <a:rPr lang="de-DE" altLang="de-DE" sz="3000" dirty="0"/>
              <a:t>Email</a:t>
            </a:r>
          </a:p>
          <a:p>
            <a:r>
              <a:rPr lang="de-DE" altLang="de-DE" sz="3000" dirty="0" err="1"/>
              <a:t>Homeschooling</a:t>
            </a:r>
            <a:r>
              <a:rPr lang="de-DE" altLang="de-DE" sz="3000" dirty="0"/>
              <a:t> / Website: </a:t>
            </a:r>
            <a:r>
              <a:rPr lang="de-DE" altLang="de-DE" sz="3000" dirty="0">
                <a:hlinkClick r:id="rId2"/>
              </a:rPr>
              <a:t>www.berdich-schule.de</a:t>
            </a:r>
            <a:endParaRPr lang="de-DE" altLang="de-DE" sz="3000" dirty="0"/>
          </a:p>
          <a:p>
            <a:pPr marL="0" indent="0">
              <a:buNone/>
            </a:pPr>
            <a:endParaRPr lang="de-DE" altLang="de-DE" sz="300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093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75856"/>
            <a:ext cx="10131425" cy="1011382"/>
          </a:xfrm>
        </p:spPr>
        <p:txBody>
          <a:bodyPr>
            <a:normAutofit/>
          </a:bodyPr>
          <a:lstStyle/>
          <a:p>
            <a:r>
              <a:rPr lang="de-DE" sz="4000" dirty="0"/>
              <a:t>Das ist mir Wichtig!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Briefumschläge immer beschriften mit Namen und Inhalt</a:t>
            </a:r>
          </a:p>
          <a:p>
            <a:r>
              <a:rPr lang="de-DE" sz="2800" dirty="0"/>
              <a:t>Elternbriefe: Immer Namen des Schülers leserlich aufschreiben</a:t>
            </a:r>
          </a:p>
          <a:p>
            <a:r>
              <a:rPr lang="de-DE" sz="2800" dirty="0"/>
              <a:t>Alle Zettel zurückgeben (auch bei Fehlanzeige)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260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75856"/>
            <a:ext cx="10131425" cy="1011382"/>
          </a:xfrm>
        </p:spPr>
        <p:txBody>
          <a:bodyPr>
            <a:normAutofit/>
          </a:bodyPr>
          <a:lstStyle/>
          <a:p>
            <a:r>
              <a:rPr lang="de-DE" sz="4000" dirty="0"/>
              <a:t>Zustand der Bücher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Zettel ausfüllen mit Schäden/dem allgemeinen Zustand </a:t>
            </a:r>
          </a:p>
          <a:p>
            <a:r>
              <a:rPr lang="de-DE" sz="2800" dirty="0"/>
              <a:t>Erstattungen 5 Euro oder 10 Euro, Neu =&gt; Neupreis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419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430261"/>
            <a:ext cx="10131425" cy="1281545"/>
          </a:xfrm>
        </p:spPr>
        <p:txBody>
          <a:bodyPr>
            <a:normAutofit/>
          </a:bodyPr>
          <a:lstStyle/>
          <a:p>
            <a:r>
              <a:rPr lang="de-DE" altLang="de-DE" dirty="0"/>
              <a:t>Proben</a:t>
            </a:r>
            <a:br>
              <a:rPr lang="de-DE" alt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29569"/>
            <a:ext cx="10131425" cy="567343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de-DE" altLang="de-DE" sz="3000" dirty="0"/>
              <a:t>paralleles Arbeiten </a:t>
            </a:r>
            <a:r>
              <a:rPr lang="de-DE" altLang="de-DE" sz="3000" dirty="0">
                <a:sym typeface="Wingdings" panose="05000000000000000000" pitchFamily="2" charset="2"/>
              </a:rPr>
              <a:t> gleiche oder ähnliche Proben</a:t>
            </a:r>
          </a:p>
          <a:p>
            <a:pPr lvl="1"/>
            <a:r>
              <a:rPr lang="de-DE" altLang="de-DE" sz="3000" dirty="0"/>
              <a:t>größere Proben am Ende eines Themenkomplexes ; </a:t>
            </a:r>
            <a:r>
              <a:rPr lang="de-DE" altLang="de-DE" sz="3000" dirty="0">
                <a:sym typeface="Wingdings" panose="05000000000000000000" pitchFamily="2" charset="2"/>
              </a:rPr>
              <a:t>nicht angesagt</a:t>
            </a:r>
          </a:p>
          <a:p>
            <a:pPr lvl="1"/>
            <a:r>
              <a:rPr lang="de-DE" altLang="de-DE" sz="3000" dirty="0">
                <a:sym typeface="Wingdings" panose="05000000000000000000" pitchFamily="2" charset="2"/>
              </a:rPr>
              <a:t>erwachsen aus dem Unterricht</a:t>
            </a:r>
          </a:p>
          <a:p>
            <a:pPr lvl="1"/>
            <a:r>
              <a:rPr lang="de-DE" altLang="de-DE" sz="3000" dirty="0">
                <a:sym typeface="Wingdings" panose="05000000000000000000" pitchFamily="2" charset="2"/>
              </a:rPr>
              <a:t>Fragetypen: Reproduktion, Reorganisation, Transfer und Probleme lösen</a:t>
            </a:r>
          </a:p>
          <a:p>
            <a:pPr lvl="1"/>
            <a:r>
              <a:rPr lang="de-DE" altLang="de-DE" sz="3000" dirty="0">
                <a:sym typeface="Wingdings" panose="05000000000000000000" pitchFamily="2" charset="2"/>
              </a:rPr>
              <a:t>1: &gt;95% 2:&gt;80% 3:&gt;60% 4:&gt;40% 5:&gt;20% (pädagogische Handhabung – insbesondere in Hinblick auf C)</a:t>
            </a:r>
          </a:p>
          <a:p>
            <a:pPr lvl="1"/>
            <a:r>
              <a:rPr lang="de-DE" altLang="de-DE" sz="3000" dirty="0"/>
              <a:t>keine Noten in Englisch (trotzdem kleine Tests mit Punkten zur Orientierung)</a:t>
            </a:r>
          </a:p>
          <a:p>
            <a:pPr lvl="1"/>
            <a:r>
              <a:rPr lang="de-DE" sz="3000" dirty="0"/>
              <a:t>Proben innerhalb von 2-3 Tagen zurück geben (Schulordnung: max. eine Woche)</a:t>
            </a:r>
          </a:p>
          <a:p>
            <a:pPr lvl="1"/>
            <a:endParaRPr lang="de-DE" altLang="de-DE" dirty="0"/>
          </a:p>
          <a:p>
            <a:pPr lvl="1"/>
            <a:endParaRPr lang="de-DE" altLang="de-DE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373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TM03457452[[fn=Himmel]]</Template>
  <TotalTime>0</TotalTime>
  <Words>787</Words>
  <Application>Microsoft Office PowerPoint</Application>
  <PresentationFormat>Breitbild</PresentationFormat>
  <Paragraphs>90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Wingdings</vt:lpstr>
      <vt:lpstr>Himmel</vt:lpstr>
      <vt:lpstr>Elternabend 3. Klasse </vt:lpstr>
      <vt:lpstr>PowerPoint-Präsentation</vt:lpstr>
      <vt:lpstr>Vorstellung/Kontakt </vt:lpstr>
      <vt:lpstr>Die klasse und Abläufe</vt:lpstr>
      <vt:lpstr>Wahl der Klassenelternsprecher*innen</vt:lpstr>
      <vt:lpstr>Organisatorisches</vt:lpstr>
      <vt:lpstr>Das ist mir Wichtig!</vt:lpstr>
      <vt:lpstr>Zustand der Bücher</vt:lpstr>
      <vt:lpstr>Proben </vt:lpstr>
      <vt:lpstr>Hausaufgaben</vt:lpstr>
      <vt:lpstr>Lernen</vt:lpstr>
      <vt:lpstr>Fächer: Deutsch</vt:lpstr>
      <vt:lpstr>mathematik</vt:lpstr>
      <vt:lpstr>hsu</vt:lpstr>
      <vt:lpstr>Englisch</vt:lpstr>
      <vt:lpstr>Sport/schwimmen/Kunst/Musik</vt:lpstr>
      <vt:lpstr>Sonstiges</vt:lpstr>
      <vt:lpstr>Noch 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Elternabend 3. Klasse</dc:title>
  <dc:creator>Volker Berdich</dc:creator>
  <cp:lastModifiedBy>Berdich Volker</cp:lastModifiedBy>
  <cp:revision>32</cp:revision>
  <dcterms:created xsi:type="dcterms:W3CDTF">2016-09-21T18:16:54Z</dcterms:created>
  <dcterms:modified xsi:type="dcterms:W3CDTF">2020-09-28T19:36:45Z</dcterms:modified>
</cp:coreProperties>
</file>